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53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68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3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081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44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45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9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4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8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2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68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95075DC-B57E-4673-A938-A140CDA3E17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216B82D-6F74-462B-9B65-ACADED62F35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61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Applying for a Patent</a:t>
            </a:r>
          </a:p>
        </p:txBody>
      </p:sp>
    </p:spTree>
    <p:extLst>
      <p:ext uri="{BB962C8B-B14F-4D97-AF65-F5344CB8AC3E}">
        <p14:creationId xmlns:p14="http://schemas.microsoft.com/office/powerpoint/2010/main" val="98254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If the claim(s) are accepted: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patent holder must pay the application fee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Must continue to pay maintenance fees due at 3 years 6 months, 7 years and 6 months and 11 years and 6 months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All three types of patents are subject to maintenance fees</a:t>
            </a:r>
          </a:p>
        </p:txBody>
      </p:sp>
    </p:spTree>
    <p:extLst>
      <p:ext uri="{BB962C8B-B14F-4D97-AF65-F5344CB8AC3E}">
        <p14:creationId xmlns:p14="http://schemas.microsoft.com/office/powerpoint/2010/main" val="506778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Choose the type of patent for which you are applying: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Utility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Design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Plant</a:t>
            </a:r>
          </a:p>
        </p:txBody>
      </p:sp>
    </p:spTree>
    <p:extLst>
      <p:ext uri="{BB962C8B-B14F-4D97-AF65-F5344CB8AC3E}">
        <p14:creationId xmlns:p14="http://schemas.microsoft.com/office/powerpoint/2010/main" val="77750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Choose the type of entity for filing status: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Large Entity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Small Entity (universities, non-profits and businesses with less than 500 employees)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Micro Entity (To qualify must have a gross income which is less than 3 times the U.S. median income)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2498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Choices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Choose to file: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 provisional or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non-provisional application</a:t>
            </a:r>
          </a:p>
        </p:txBody>
      </p:sp>
    </p:spTree>
    <p:extLst>
      <p:ext uri="{BB962C8B-B14F-4D97-AF65-F5344CB8AC3E}">
        <p14:creationId xmlns:p14="http://schemas.microsoft.com/office/powerpoint/2010/main" val="463056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Provisional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Streamlined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Only need to specify the design and include any drawings necessary for understanding the invention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Valid for one year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Less expensive than a non-provisional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Serves as a placeholder while further research is completed</a:t>
            </a:r>
          </a:p>
        </p:txBody>
      </p:sp>
    </p:spTree>
    <p:extLst>
      <p:ext uri="{BB962C8B-B14F-4D97-AF65-F5344CB8AC3E}">
        <p14:creationId xmlns:p14="http://schemas.microsoft.com/office/powerpoint/2010/main" val="3251398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Non-Provisional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Complete Application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Draft Claims (establishes inventor’s rights and the liability of infringer)</a:t>
            </a:r>
          </a:p>
        </p:txBody>
      </p:sp>
    </p:spTree>
    <p:extLst>
      <p:ext uri="{BB962C8B-B14F-4D97-AF65-F5344CB8AC3E}">
        <p14:creationId xmlns:p14="http://schemas.microsoft.com/office/powerpoint/2010/main" val="2210389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Claims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Drafting a claim is an art.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wording should be broad and describe the specification, but narrow enough not to infringe on a prior invention. </a:t>
            </a:r>
          </a:p>
        </p:txBody>
      </p:sp>
    </p:spTree>
    <p:extLst>
      <p:ext uri="{BB962C8B-B14F-4D97-AF65-F5344CB8AC3E}">
        <p14:creationId xmlns:p14="http://schemas.microsoft.com/office/powerpoint/2010/main" val="2250789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patent examiner will review the application to see if the invention is novel and non-obvious. This involves searching the database of patents.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Examiner will issue a “First Action” notice which either approves, rejects or requires additional information about the claim.</a:t>
            </a:r>
          </a:p>
        </p:txBody>
      </p:sp>
    </p:spTree>
    <p:extLst>
      <p:ext uri="{BB962C8B-B14F-4D97-AF65-F5344CB8AC3E}">
        <p14:creationId xmlns:p14="http://schemas.microsoft.com/office/powerpoint/2010/main" val="336594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It is rare for all claims to be accepted immediately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Usually applicants will respond to rejections and requests for information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process continues until the examiner rejects all claims or allows all claims</a:t>
            </a:r>
          </a:p>
        </p:txBody>
      </p:sp>
    </p:spTree>
    <p:extLst>
      <p:ext uri="{BB962C8B-B14F-4D97-AF65-F5344CB8AC3E}">
        <p14:creationId xmlns:p14="http://schemas.microsoft.com/office/powerpoint/2010/main" val="301420208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59</TotalTime>
  <Words>303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Wingdings</vt:lpstr>
      <vt:lpstr>Retrospect</vt:lpstr>
      <vt:lpstr>Patents</vt:lpstr>
      <vt:lpstr>Filing Status</vt:lpstr>
      <vt:lpstr>Filing Status</vt:lpstr>
      <vt:lpstr>Filing Choices</vt:lpstr>
      <vt:lpstr>Provisional Application</vt:lpstr>
      <vt:lpstr>Non-Provisional Application</vt:lpstr>
      <vt:lpstr>Claims</vt:lpstr>
      <vt:lpstr>Review Process</vt:lpstr>
      <vt:lpstr>Review Process</vt:lpstr>
      <vt:lpstr>Review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7</cp:revision>
  <dcterms:created xsi:type="dcterms:W3CDTF">2017-04-16T18:10:53Z</dcterms:created>
  <dcterms:modified xsi:type="dcterms:W3CDTF">2017-04-16T19:10:08Z</dcterms:modified>
</cp:coreProperties>
</file>